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4" r:id="rId5"/>
    <p:sldId id="259" r:id="rId6"/>
    <p:sldId id="260" r:id="rId7"/>
    <p:sldId id="261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5" r:id="rId19"/>
    <p:sldId id="278" r:id="rId20"/>
    <p:sldId id="279" r:id="rId21"/>
    <p:sldId id="280" r:id="rId22"/>
    <p:sldId id="281" r:id="rId23"/>
    <p:sldId id="282" r:id="rId24"/>
    <p:sldId id="276" r:id="rId25"/>
    <p:sldId id="283" r:id="rId26"/>
    <p:sldId id="277" r:id="rId27"/>
    <p:sldId id="288" r:id="rId28"/>
    <p:sldId id="284" r:id="rId29"/>
    <p:sldId id="285" r:id="rId30"/>
    <p:sldId id="286" r:id="rId31"/>
    <p:sldId id="287" r:id="rId32"/>
    <p:sldId id="289" r:id="rId33"/>
    <p:sldId id="290" r:id="rId34"/>
    <p:sldId id="294" r:id="rId35"/>
    <p:sldId id="295" r:id="rId36"/>
    <p:sldId id="291" r:id="rId37"/>
    <p:sldId id="296" r:id="rId38"/>
    <p:sldId id="292" r:id="rId39"/>
    <p:sldId id="293" r:id="rId40"/>
    <p:sldId id="297" r:id="rId41"/>
    <p:sldId id="299" r:id="rId42"/>
    <p:sldId id="300" r:id="rId43"/>
    <p:sldId id="301" r:id="rId44"/>
    <p:sldId id="302" r:id="rId45"/>
    <p:sldId id="303" r:id="rId46"/>
    <p:sldId id="298" r:id="rId47"/>
    <p:sldId id="27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 varScale="1">
        <p:scale>
          <a:sx n="70" d="100"/>
          <a:sy n="70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44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F228B1-9007-4CC7-B32F-24848BAD1D6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18F910-9391-46B4-BFB3-59E8086DFA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ympus-ims.com/rollerfor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olympus-ims.com/en/phasedarray/" TargetMode="External"/><Relationship Id="rId18" Type="http://schemas.openxmlformats.org/officeDocument/2006/relationships/hyperlink" Target="http://www.olympus-ims.com/en/probes/" TargetMode="External"/><Relationship Id="rId26" Type="http://schemas.openxmlformats.org/officeDocument/2006/relationships/hyperlink" Target="http://www.olympus-ims.com/en/thickness/" TargetMode="External"/><Relationship Id="rId39" Type="http://schemas.openxmlformats.org/officeDocument/2006/relationships/hyperlink" Target="http://www.olympus-ims.com/en/microscope/bxf/" TargetMode="External"/><Relationship Id="rId21" Type="http://schemas.openxmlformats.org/officeDocument/2006/relationships/hyperlink" Target="http://www.olympus-ims.com/en/innovx-xrf-xrd/applications/" TargetMode="External"/><Relationship Id="rId34" Type="http://schemas.openxmlformats.org/officeDocument/2006/relationships/hyperlink" Target="http://www.olympus-ims.com/metrology/ols/" TargetMode="External"/><Relationship Id="rId42" Type="http://schemas.openxmlformats.org/officeDocument/2006/relationships/hyperlink" Target="http://www.olympus-ims.com/en/microscope/szx/" TargetMode="External"/><Relationship Id="rId47" Type="http://schemas.openxmlformats.org/officeDocument/2006/relationships/hyperlink" Target="http://www.olympus-ims.com/en/component/solution/" TargetMode="External"/><Relationship Id="rId50" Type="http://schemas.openxmlformats.org/officeDocument/2006/relationships/hyperlink" Target="http://www.olympus-ims.com/en/component/modular_assemblies/" TargetMode="External"/><Relationship Id="rId55" Type="http://schemas.openxmlformats.org/officeDocument/2006/relationships/hyperlink" Target="http://www.olympus-ims.com/en/metrology/lens-spectral/" TargetMode="External"/><Relationship Id="rId63" Type="http://schemas.openxmlformats.org/officeDocument/2006/relationships/hyperlink" Target="http://www.olympus-ims.com/en/innovx-xrf-xrd/" TargetMode="External"/><Relationship Id="rId68" Type="http://schemas.openxmlformats.org/officeDocument/2006/relationships/hyperlink" Target="http://www.olympus-ims.com/en/xrf-xrd/mobile-benchtop-xrd/terra/" TargetMode="External"/><Relationship Id="rId7" Type="http://schemas.openxmlformats.org/officeDocument/2006/relationships/hyperlink" Target="http://www.olympus-ims.com/en/composite-solutions/" TargetMode="External"/><Relationship Id="rId71" Type="http://schemas.openxmlformats.org/officeDocument/2006/relationships/hyperlink" Target="http://www.olympus-ims.com/en/innovx-xrf-xrd/precious-metals/" TargetMode="External"/><Relationship Id="rId2" Type="http://schemas.openxmlformats.org/officeDocument/2006/relationships/hyperlink" Target="http://www.olympus-ims.com/en/scanners/" TargetMode="External"/><Relationship Id="rId16" Type="http://schemas.openxmlformats.org/officeDocument/2006/relationships/hyperlink" Target="http://www.olympus-ims.com/en/ndt-products-page/eca-products/" TargetMode="External"/><Relationship Id="rId29" Type="http://schemas.openxmlformats.org/officeDocument/2006/relationships/hyperlink" Target="http://www.olympus-ims.com/en/38dl-pl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lympus-ims.com/en/corrosion-solutions/" TargetMode="External"/><Relationship Id="rId11" Type="http://schemas.openxmlformats.org/officeDocument/2006/relationships/hyperlink" Target="http://www.olympus-ims.com/flaw-detectors" TargetMode="External"/><Relationship Id="rId24" Type="http://schemas.openxmlformats.org/officeDocument/2006/relationships/hyperlink" Target="http://www.olympus-ims.com/en/in-line/tube/" TargetMode="External"/><Relationship Id="rId32" Type="http://schemas.openxmlformats.org/officeDocument/2006/relationships/hyperlink" Target="http://www.olympus-ims.com/en/transducers-and-accessories/" TargetMode="External"/><Relationship Id="rId37" Type="http://schemas.openxmlformats.org/officeDocument/2006/relationships/hyperlink" Target="http://www.olympus-ims.com/en/microscope/bx/" TargetMode="External"/><Relationship Id="rId40" Type="http://schemas.openxmlformats.org/officeDocument/2006/relationships/hyperlink" Target="http://www.olympus-ims.com/en/microscope/xp/" TargetMode="External"/><Relationship Id="rId45" Type="http://schemas.openxmlformats.org/officeDocument/2006/relationships/hyperlink" Target="http://www.olympus-ims.com/en/microscope/software/" TargetMode="External"/><Relationship Id="rId53" Type="http://schemas.openxmlformats.org/officeDocument/2006/relationships/hyperlink" Target="http://www.olympus-ims.com/microscope/dsx/" TargetMode="External"/><Relationship Id="rId58" Type="http://schemas.openxmlformats.org/officeDocument/2006/relationships/hyperlink" Target="http://www.olympus-ims.com/en/fiberscope/" TargetMode="External"/><Relationship Id="rId66" Type="http://schemas.openxmlformats.org/officeDocument/2006/relationships/hyperlink" Target="http://www.olympus-ims.com/en/xrf-xrd/specialized-xrf/" TargetMode="External"/><Relationship Id="rId5" Type="http://schemas.openxmlformats.org/officeDocument/2006/relationships/hyperlink" Target="http://www.olympus-ims.com/en/transportation-solutions/" TargetMode="External"/><Relationship Id="rId15" Type="http://schemas.openxmlformats.org/officeDocument/2006/relationships/hyperlink" Target="http://www.olympus-ims.com/en/ec-flaw/" TargetMode="External"/><Relationship Id="rId23" Type="http://schemas.openxmlformats.org/officeDocument/2006/relationships/hyperlink" Target="http://www.olympus-ims.com/en/in-line/bar/" TargetMode="External"/><Relationship Id="rId28" Type="http://schemas.openxmlformats.org/officeDocument/2006/relationships/hyperlink" Target="http://www.olympus-ims.com/en/45mg/" TargetMode="External"/><Relationship Id="rId36" Type="http://schemas.openxmlformats.org/officeDocument/2006/relationships/hyperlink" Target="http://www.olympus-ims.com/en/microscope/mx/" TargetMode="External"/><Relationship Id="rId49" Type="http://schemas.openxmlformats.org/officeDocument/2006/relationships/hyperlink" Target="http://www.olympus-ims.com/en/component/optical_frame/" TargetMode="External"/><Relationship Id="rId57" Type="http://schemas.openxmlformats.org/officeDocument/2006/relationships/hyperlink" Target="http://www.olympus-ims.com/en/remote-visual-inspection/videoscope/" TargetMode="External"/><Relationship Id="rId61" Type="http://schemas.openxmlformats.org/officeDocument/2006/relationships/hyperlink" Target="http://www.olympus-ims.com/en/rvi-software/" TargetMode="External"/><Relationship Id="rId10" Type="http://schemas.openxmlformats.org/officeDocument/2006/relationships/hyperlink" Target="http://www.olympus-ims.com/ultrawave/" TargetMode="External"/><Relationship Id="rId19" Type="http://schemas.openxmlformats.org/officeDocument/2006/relationships/hyperlink" Target="http://www.olympus-ims.com/en/products/pulser-receivers/" TargetMode="External"/><Relationship Id="rId31" Type="http://schemas.openxmlformats.org/officeDocument/2006/relationships/hyperlink" Target="http://www.olympus-ims.com/en/ultrasonic-precision-thickness-gages/35rdc/" TargetMode="External"/><Relationship Id="rId44" Type="http://schemas.openxmlformats.org/officeDocument/2006/relationships/hyperlink" Target="http://www.olympus-ims.com/en/microscope/dc/" TargetMode="External"/><Relationship Id="rId52" Type="http://schemas.openxmlformats.org/officeDocument/2006/relationships/hyperlink" Target="http://www.olympus-ims.com/en/metrology/ols/" TargetMode="External"/><Relationship Id="rId60" Type="http://schemas.openxmlformats.org/officeDocument/2006/relationships/hyperlink" Target="http://www.olympus-ims.com/en/light-source/" TargetMode="External"/><Relationship Id="rId65" Type="http://schemas.openxmlformats.org/officeDocument/2006/relationships/hyperlink" Target="http://www.olympus-ims.com/en/xrf-xrd/mobile-xrf/x-5000/" TargetMode="External"/><Relationship Id="rId4" Type="http://schemas.openxmlformats.org/officeDocument/2006/relationships/hyperlink" Target="http://www.olympus-ims.com/eca-solutions/eca-pipe-inspection/" TargetMode="External"/><Relationship Id="rId9" Type="http://schemas.openxmlformats.org/officeDocument/2006/relationships/hyperlink" Target="http://www.olympus-ims.com/en/weld-solutions/" TargetMode="External"/><Relationship Id="rId14" Type="http://schemas.openxmlformats.org/officeDocument/2006/relationships/hyperlink" Target="http://www.olympus-ims.com/ultrawave" TargetMode="External"/><Relationship Id="rId22" Type="http://schemas.openxmlformats.org/officeDocument/2006/relationships/hyperlink" Target="http://www.olympus-ims.com/en/in-line/" TargetMode="External"/><Relationship Id="rId27" Type="http://schemas.openxmlformats.org/officeDocument/2006/relationships/hyperlink" Target="http://www.olympus-ims.com/en/27mg/" TargetMode="External"/><Relationship Id="rId30" Type="http://schemas.openxmlformats.org/officeDocument/2006/relationships/hyperlink" Target="http://www.olympus-ims.com/en/magna-mike8600/" TargetMode="External"/><Relationship Id="rId35" Type="http://schemas.openxmlformats.org/officeDocument/2006/relationships/hyperlink" Target="http://www.olympus-ims.com/en/microscope/dsx/" TargetMode="External"/><Relationship Id="rId43" Type="http://schemas.openxmlformats.org/officeDocument/2006/relationships/hyperlink" Target="http://www.olympus-ims.com/en/microscope/uis2/" TargetMode="External"/><Relationship Id="rId48" Type="http://schemas.openxmlformats.org/officeDocument/2006/relationships/hyperlink" Target="http://www.olympus-ims.com/en/component/objectives/" TargetMode="External"/><Relationship Id="rId56" Type="http://schemas.openxmlformats.org/officeDocument/2006/relationships/hyperlink" Target="http://www.olympus-ims.com/en/rvi-products/" TargetMode="External"/><Relationship Id="rId64" Type="http://schemas.openxmlformats.org/officeDocument/2006/relationships/hyperlink" Target="http://www.olympus-ims.com/en/xrf-xrd/delta-handheld/" TargetMode="External"/><Relationship Id="rId69" Type="http://schemas.openxmlformats.org/officeDocument/2006/relationships/hyperlink" Target="http://www.olympus-ims.com/en/xrf-xrd/mobile-benchtop-xrd/" TargetMode="External"/><Relationship Id="rId8" Type="http://schemas.openxmlformats.org/officeDocument/2006/relationships/hyperlink" Target="http://www.olympus-ims.com/en/tube-inspection-solution/" TargetMode="External"/><Relationship Id="rId51" Type="http://schemas.openxmlformats.org/officeDocument/2006/relationships/hyperlink" Target="http://www.olympus-ims.com/en/component/optical_module/" TargetMode="External"/><Relationship Id="rId3" Type="http://schemas.openxmlformats.org/officeDocument/2006/relationships/hyperlink" Target="http://www.olympus-ims.com/en/aircraft-maintenance/" TargetMode="External"/><Relationship Id="rId12" Type="http://schemas.openxmlformats.org/officeDocument/2006/relationships/hyperlink" Target="http://www.olympus-ims.com/en/ut-flaw" TargetMode="External"/><Relationship Id="rId17" Type="http://schemas.openxmlformats.org/officeDocument/2006/relationships/hyperlink" Target="http://www.olympus-ims.com/en/bondtesting/" TargetMode="External"/><Relationship Id="rId25" Type="http://schemas.openxmlformats.org/officeDocument/2006/relationships/hyperlink" Target="http://www.olympus-ims.com/en/in-line/instrumentation/" TargetMode="External"/><Relationship Id="rId33" Type="http://schemas.openxmlformats.org/officeDocument/2006/relationships/hyperlink" Target="http://www.olympus-ims.com/en/microscope/" TargetMode="External"/><Relationship Id="rId38" Type="http://schemas.openxmlformats.org/officeDocument/2006/relationships/hyperlink" Target="http://www.olympus-ims.com/en/microscope/gx/" TargetMode="External"/><Relationship Id="rId46" Type="http://schemas.openxmlformats.org/officeDocument/2006/relationships/hyperlink" Target="http://www.olympus-ims.com/en/component/" TargetMode="External"/><Relationship Id="rId59" Type="http://schemas.openxmlformats.org/officeDocument/2006/relationships/hyperlink" Target="http://www.olympus-ims.com/en/borescope/" TargetMode="External"/><Relationship Id="rId67" Type="http://schemas.openxmlformats.org/officeDocument/2006/relationships/hyperlink" Target="http://www.olympus-ims.com/en/xrf-xrd/process-on-line-xrf/" TargetMode="External"/><Relationship Id="rId20" Type="http://schemas.openxmlformats.org/officeDocument/2006/relationships/hyperlink" Target="http://www.olympus-ims.com/en/innovx-xrf-xrd/scrap-metal/" TargetMode="External"/><Relationship Id="rId41" Type="http://schemas.openxmlformats.org/officeDocument/2006/relationships/hyperlink" Target="http://www.olympus-ims.com/metrology/stm/" TargetMode="External"/><Relationship Id="rId54" Type="http://schemas.openxmlformats.org/officeDocument/2006/relationships/hyperlink" Target="http://www.olympus-ims.com/en/metrology/stm/" TargetMode="External"/><Relationship Id="rId62" Type="http://schemas.openxmlformats.org/officeDocument/2006/relationships/hyperlink" Target="http://www.olympus-ims.com/en/remote-visual-inspection/turning-tools/" TargetMode="External"/><Relationship Id="rId70" Type="http://schemas.openxmlformats.org/officeDocument/2006/relationships/hyperlink" Target="http://www.olympus-ims.com/en/innovx-xrf-xrd/alloy-pmi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458200" cy="1222375"/>
          </a:xfrm>
        </p:spPr>
        <p:txBody>
          <a:bodyPr/>
          <a:lstStyle/>
          <a:p>
            <a:r>
              <a:rPr lang="en-US" dirty="0" smtClean="0"/>
              <a:t>Non-Destructive Testing (NDT)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Prof. N. </a:t>
            </a:r>
            <a:r>
              <a:rPr lang="en-US" dirty="0" err="1" smtClean="0"/>
              <a:t>Inbaharan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A-scan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96849"/>
            <a:ext cx="3276600" cy="223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86840"/>
            <a:ext cx="3429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733800"/>
            <a:ext cx="7048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A-scan   (single pulse - ice pick)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• Received pulse amplitude is represented as a</a:t>
            </a:r>
          </a:p>
          <a:p>
            <a:pPr>
              <a:buNone/>
            </a:pPr>
            <a:r>
              <a:rPr lang="en-US" dirty="0" smtClean="0"/>
              <a:t>displacement along one axis and the travel</a:t>
            </a:r>
          </a:p>
          <a:p>
            <a:pPr>
              <a:buNone/>
            </a:pPr>
            <a:r>
              <a:rPr lang="en-US" dirty="0" smtClean="0"/>
              <a:t>time of the ultrasonic pulse is represented as</a:t>
            </a:r>
          </a:p>
          <a:p>
            <a:pPr>
              <a:buNone/>
            </a:pPr>
            <a:r>
              <a:rPr lang="en-US" dirty="0" smtClean="0"/>
              <a:t>a displacement along the other axis.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• A-scan display are more complex because</a:t>
            </a:r>
          </a:p>
          <a:p>
            <a:pPr>
              <a:buNone/>
            </a:pPr>
            <a:r>
              <a:rPr lang="en-US" dirty="0" smtClean="0"/>
              <a:t>all reflections are displayed, so signals (back</a:t>
            </a:r>
          </a:p>
          <a:p>
            <a:pPr>
              <a:buNone/>
            </a:pPr>
            <a:r>
              <a:rPr lang="en-US" dirty="0" smtClean="0"/>
              <a:t>wall, water path) need to be carefully  </a:t>
            </a:r>
            <a:r>
              <a:rPr lang="en-US" dirty="0" err="1" smtClean="0"/>
              <a:t>interpretated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B-scan    (cross section)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• A two-dimensional graphical presentation, in rectangular coordinates, in which the travel time of an ultrasonic pulse is represented as a displacement along one axis, and transducer movement is represented as a displacement along the other axis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Test Equipment C-scan</a:t>
            </a:r>
            <a:endParaRPr lang="en-US" dirty="0"/>
          </a:p>
        </p:txBody>
      </p:sp>
      <p:pic>
        <p:nvPicPr>
          <p:cNvPr id="4" name="Content Placeholder 3" descr="usc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6636"/>
            <a:ext cx="5877692" cy="4416964"/>
          </a:xfrm>
        </p:spPr>
      </p:pic>
      <p:sp>
        <p:nvSpPr>
          <p:cNvPr id="5" name="Rectangle 4"/>
          <p:cNvSpPr/>
          <p:nvPr/>
        </p:nvSpPr>
        <p:spPr>
          <a:xfrm>
            <a:off x="1066800" y="6135469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ENG 4793: Composite Materials and Processes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0" y="2288381"/>
            <a:ext cx="4343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C-scan   (defect location map)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• A two-dimensional graphical presentation, in</a:t>
            </a:r>
          </a:p>
          <a:p>
            <a:pPr>
              <a:buNone/>
            </a:pPr>
            <a:r>
              <a:rPr lang="en-US" dirty="0" smtClean="0"/>
              <a:t>which the discontinuity echoes are displayed</a:t>
            </a:r>
          </a:p>
          <a:p>
            <a:pPr>
              <a:buNone/>
            </a:pPr>
            <a:r>
              <a:rPr lang="en-US" dirty="0" smtClean="0"/>
              <a:t>in a top view on the test surface.</a:t>
            </a:r>
          </a:p>
          <a:p>
            <a:pPr>
              <a:buNone/>
            </a:pPr>
            <a:r>
              <a:rPr lang="en-US" dirty="0" smtClean="0"/>
              <a:t>• This method is applied to pulse-echo and</a:t>
            </a:r>
          </a:p>
          <a:p>
            <a:pPr>
              <a:buNone/>
            </a:pPr>
            <a:r>
              <a:rPr lang="en-US" dirty="0" smtClean="0"/>
              <a:t>through transmission techniques.</a:t>
            </a:r>
          </a:p>
          <a:p>
            <a:pPr>
              <a:buNone/>
            </a:pPr>
            <a:r>
              <a:rPr lang="en-US" dirty="0" smtClean="0"/>
              <a:t>• Usually no indication of depth is given unless</a:t>
            </a:r>
          </a:p>
          <a:p>
            <a:pPr>
              <a:buNone/>
            </a:pPr>
            <a:r>
              <a:rPr lang="en-US" dirty="0" smtClean="0"/>
              <a:t>the complete scan represents the time of</a:t>
            </a:r>
          </a:p>
          <a:p>
            <a:pPr>
              <a:buNone/>
            </a:pPr>
            <a:r>
              <a:rPr lang="en-US" dirty="0" smtClean="0"/>
              <a:t>flight evaluation (D-scan).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scan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83799"/>
            <a:ext cx="7696200" cy="501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644026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ENG 4793: Composite Materials and Processes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12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C-scan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6260068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ENG 4793: Composite Materials and Processes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D-scan   (defect depth map)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475038"/>
          </a:xfrm>
        </p:spPr>
        <p:txBody>
          <a:bodyPr/>
          <a:lstStyle/>
          <a:p>
            <a:r>
              <a:rPr lang="en-US" dirty="0" smtClean="0"/>
              <a:t>A two-dimensional graphical</a:t>
            </a:r>
          </a:p>
          <a:p>
            <a:r>
              <a:rPr lang="en-US" dirty="0" smtClean="0"/>
              <a:t>presentation, in which the time-of-flight</a:t>
            </a:r>
          </a:p>
          <a:p>
            <a:r>
              <a:rPr lang="en-US" dirty="0" smtClean="0"/>
              <a:t>values are displayed in a top view on</a:t>
            </a:r>
          </a:p>
          <a:p>
            <a:r>
              <a:rPr lang="en-US" dirty="0" smtClean="0"/>
              <a:t>the test surface. This is a modified </a:t>
            </a:r>
            <a:r>
              <a:rPr lang="en-US" dirty="0" err="1" smtClean="0"/>
              <a:t>Cscan</a:t>
            </a:r>
            <a:endParaRPr lang="en-US" dirty="0" smtClean="0"/>
          </a:p>
          <a:p>
            <a:r>
              <a:rPr lang="en-US" dirty="0" smtClean="0"/>
              <a:t>in which are amplitudes displayed.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5623" y="5345668"/>
            <a:ext cx="373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ENG 4793: Composite Materials and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D-scan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46505"/>
            <a:ext cx="6934200" cy="49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techniques in 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• Visual </a:t>
            </a:r>
            <a:r>
              <a:rPr lang="en-US" dirty="0" smtClean="0"/>
              <a:t> Testing</a:t>
            </a:r>
            <a:endParaRPr lang="en-US" dirty="0" smtClean="0"/>
          </a:p>
          <a:p>
            <a:r>
              <a:rPr lang="en-US" dirty="0" smtClean="0"/>
              <a:t>• Ultrasonic </a:t>
            </a:r>
            <a:r>
              <a:rPr lang="en-US" dirty="0" smtClean="0"/>
              <a:t>Testing</a:t>
            </a:r>
            <a:endParaRPr lang="en-US" dirty="0" smtClean="0"/>
          </a:p>
          <a:p>
            <a:r>
              <a:rPr lang="en-US" dirty="0" smtClean="0"/>
              <a:t>      • </a:t>
            </a:r>
            <a:r>
              <a:rPr lang="en-US" dirty="0" smtClean="0"/>
              <a:t>X-ray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• Gama </a:t>
            </a:r>
          </a:p>
          <a:p>
            <a:r>
              <a:rPr lang="en-US" dirty="0" smtClean="0"/>
              <a:t>•  Magnetic particle Crack Testing</a:t>
            </a:r>
          </a:p>
          <a:p>
            <a:r>
              <a:rPr lang="en-US" dirty="0" smtClean="0"/>
              <a:t>• </a:t>
            </a:r>
            <a:r>
              <a:rPr lang="en-US" dirty="0" smtClean="0"/>
              <a:t>Dye </a:t>
            </a:r>
            <a:r>
              <a:rPr lang="en-US" dirty="0" err="1" smtClean="0"/>
              <a:t>Penetrant</a:t>
            </a:r>
            <a:r>
              <a:rPr lang="en-US" dirty="0" smtClean="0"/>
              <a:t> Testing</a:t>
            </a:r>
          </a:p>
          <a:p>
            <a:r>
              <a:rPr lang="en-US" dirty="0" smtClean="0"/>
              <a:t>•</a:t>
            </a:r>
            <a:r>
              <a:rPr lang="en-US" dirty="0" smtClean="0"/>
              <a:t> Acoustic </a:t>
            </a:r>
            <a:r>
              <a:rPr lang="en-US" dirty="0" smtClean="0"/>
              <a:t>Emission</a:t>
            </a:r>
            <a:r>
              <a:rPr lang="en-US" dirty="0" smtClean="0"/>
              <a:t> Testing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Thermographic</a:t>
            </a:r>
            <a:r>
              <a:rPr lang="en-US" dirty="0" smtClean="0"/>
              <a:t> </a:t>
            </a:r>
            <a:r>
              <a:rPr lang="en-US" dirty="0" smtClean="0"/>
              <a:t> Testing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smtClean="0"/>
              <a:t>Eddy Current </a:t>
            </a:r>
            <a:r>
              <a:rPr lang="en-US" dirty="0" smtClean="0"/>
              <a:t>&amp; Electromagnetic Testing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Shearography</a:t>
            </a:r>
            <a:r>
              <a:rPr lang="en-US" dirty="0" smtClean="0"/>
              <a:t> Testing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D-scan    (defect depth 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• A two-dimensional graphical</a:t>
            </a:r>
          </a:p>
          <a:p>
            <a:pPr>
              <a:buNone/>
            </a:pPr>
            <a:r>
              <a:rPr lang="en-US" dirty="0" smtClean="0"/>
              <a:t>presentation, in which the time-of-flight</a:t>
            </a:r>
          </a:p>
          <a:p>
            <a:pPr>
              <a:buNone/>
            </a:pPr>
            <a:r>
              <a:rPr lang="en-US" dirty="0" smtClean="0"/>
              <a:t>values are displayed in a top view on</a:t>
            </a:r>
          </a:p>
          <a:p>
            <a:pPr>
              <a:buNone/>
            </a:pPr>
            <a:r>
              <a:rPr lang="en-US" dirty="0" smtClean="0"/>
              <a:t>the test surface. This is a modified C scan</a:t>
            </a:r>
          </a:p>
          <a:p>
            <a:pPr>
              <a:buNone/>
            </a:pPr>
            <a:r>
              <a:rPr lang="en-US" dirty="0" smtClean="0"/>
              <a:t>in which are amplitudes displayed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Processes 20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• 5-25 MHz typical</a:t>
            </a:r>
          </a:p>
          <a:p>
            <a:r>
              <a:rPr lang="en-US" dirty="0" smtClean="0"/>
              <a:t>• 0.2- 800 MHz possible</a:t>
            </a:r>
          </a:p>
          <a:p>
            <a:r>
              <a:rPr lang="en-US" dirty="0" smtClean="0"/>
              <a:t>• Trade-off between frequency</a:t>
            </a:r>
          </a:p>
          <a:p>
            <a:r>
              <a:rPr lang="en-US" dirty="0" smtClean="0"/>
              <a:t>(resolution) and depth of penetration</a:t>
            </a:r>
          </a:p>
          <a:p>
            <a:r>
              <a:rPr lang="en-US" dirty="0" smtClean="0"/>
              <a:t>– higher frequency, better resolution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D-scan of Test Block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5719" y="1554163"/>
            <a:ext cx="650496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22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• 5-25 MHz typical</a:t>
            </a:r>
          </a:p>
          <a:p>
            <a:r>
              <a:rPr lang="en-US" dirty="0" smtClean="0"/>
              <a:t>• 0.2- 800 MHz possible</a:t>
            </a:r>
          </a:p>
          <a:p>
            <a:r>
              <a:rPr lang="en-US" dirty="0" smtClean="0"/>
              <a:t>• Trade-off between frequency</a:t>
            </a:r>
          </a:p>
          <a:p>
            <a:r>
              <a:rPr lang="en-US" dirty="0" smtClean="0"/>
              <a:t>(resolution) and depth of penetration</a:t>
            </a:r>
          </a:p>
          <a:p>
            <a:r>
              <a:rPr lang="en-US" dirty="0" smtClean="0"/>
              <a:t>– higher frequency, better resolution, lower</a:t>
            </a:r>
          </a:p>
          <a:p>
            <a:r>
              <a:rPr lang="en-US" dirty="0" smtClean="0"/>
              <a:t>depth of penetration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438400"/>
            <a:ext cx="48006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Film pack</a:t>
            </a:r>
          </a:p>
          <a:p>
            <a:pPr>
              <a:buNone/>
            </a:pPr>
            <a:r>
              <a:rPr lang="en-US" b="1" dirty="0" smtClean="0"/>
              <a:t>or X-ray imaging</a:t>
            </a:r>
          </a:p>
          <a:p>
            <a:pPr>
              <a:buNone/>
            </a:pPr>
            <a:r>
              <a:rPr lang="en-US" b="1" dirty="0" smtClean="0"/>
              <a:t>                System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648200" y="1981200"/>
            <a:ext cx="304800" cy="251460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>
            <a:off x="2667004" y="1600199"/>
            <a:ext cx="1066800" cy="3200403"/>
          </a:xfrm>
          <a:prstGeom prst="triangle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nut 6"/>
          <p:cNvSpPr/>
          <p:nvPr/>
        </p:nvSpPr>
        <p:spPr>
          <a:xfrm>
            <a:off x="4114800" y="2971800"/>
            <a:ext cx="381000" cy="381000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314700" y="4152900"/>
            <a:ext cx="1905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87147" y="5345668"/>
            <a:ext cx="1815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Test object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57200" y="4812268"/>
            <a:ext cx="201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/>
              <a:t>X-ray source</a:t>
            </a:r>
          </a:p>
        </p:txBody>
      </p:sp>
      <p:sp>
        <p:nvSpPr>
          <p:cNvPr id="12" name="Frame 11"/>
          <p:cNvSpPr/>
          <p:nvPr/>
        </p:nvSpPr>
        <p:spPr>
          <a:xfrm>
            <a:off x="762000" y="2006600"/>
            <a:ext cx="1143000" cy="2489200"/>
          </a:xfrm>
          <a:prstGeom prst="frame">
            <a:avLst>
              <a:gd name="adj1" fmla="val 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63201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ENG 4793: Composite Materials and Processes</a:t>
            </a:r>
            <a:endParaRPr 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focus  X-ray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438400"/>
            <a:ext cx="48006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Film pack</a:t>
            </a:r>
          </a:p>
          <a:p>
            <a:pPr>
              <a:buNone/>
            </a:pPr>
            <a:r>
              <a:rPr lang="en-US" b="1" dirty="0" smtClean="0"/>
              <a:t>or X-ray imaging</a:t>
            </a:r>
          </a:p>
          <a:p>
            <a:pPr>
              <a:buNone/>
            </a:pPr>
            <a:r>
              <a:rPr lang="en-US" b="1" dirty="0" smtClean="0"/>
              <a:t>                System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953000" y="1600200"/>
            <a:ext cx="685800" cy="320040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>
            <a:off x="2552702" y="1562098"/>
            <a:ext cx="1600201" cy="3200403"/>
          </a:xfrm>
          <a:prstGeom prst="triangle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nut 6"/>
          <p:cNvSpPr/>
          <p:nvPr/>
        </p:nvSpPr>
        <p:spPr>
          <a:xfrm>
            <a:off x="2514600" y="2971800"/>
            <a:ext cx="381000" cy="381000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943100" y="4305300"/>
            <a:ext cx="1905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67000" y="5181600"/>
            <a:ext cx="1815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Test object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04800" y="4648200"/>
            <a:ext cx="20139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/>
              <a:t>Micro focus </a:t>
            </a:r>
          </a:p>
          <a:p>
            <a:pPr>
              <a:buNone/>
            </a:pPr>
            <a:r>
              <a:rPr lang="en-US" sz="2800" b="1" dirty="0" smtClean="0"/>
              <a:t>X-ray source</a:t>
            </a:r>
          </a:p>
        </p:txBody>
      </p:sp>
      <p:sp>
        <p:nvSpPr>
          <p:cNvPr id="12" name="Frame 11"/>
          <p:cNvSpPr/>
          <p:nvPr/>
        </p:nvSpPr>
        <p:spPr>
          <a:xfrm>
            <a:off x="762000" y="2006600"/>
            <a:ext cx="1143000" cy="2489200"/>
          </a:xfrm>
          <a:prstGeom prst="frame">
            <a:avLst>
              <a:gd name="adj1" fmla="val 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63201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ENG 4793: Composite Materials and Processes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334000" y="4876800"/>
            <a:ext cx="27453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Greatly Enlarged</a:t>
            </a:r>
          </a:p>
          <a:p>
            <a:r>
              <a:rPr lang="en-US" sz="2800" b="1" dirty="0" smtClean="0"/>
              <a:t>image</a:t>
            </a:r>
            <a:endParaRPr lang="en-US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Instrument  for </a:t>
            </a:r>
            <a:r>
              <a:rPr lang="en-US" dirty="0" err="1" smtClean="0"/>
              <a:t>Microfocus</a:t>
            </a:r>
            <a:r>
              <a:rPr lang="en-US" dirty="0" smtClean="0"/>
              <a:t> X-ray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1891"/>
            <a:ext cx="4191000" cy="48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61677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ENG 4793: Composite Materials and Processes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X-ray Technique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3352800" y="2514600"/>
            <a:ext cx="332014" cy="1676397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2159002" y="2565402"/>
            <a:ext cx="838199" cy="1549396"/>
          </a:xfrm>
          <a:prstGeom prst="triangle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" name="Donut 5"/>
          <p:cNvSpPr/>
          <p:nvPr/>
        </p:nvSpPr>
        <p:spPr>
          <a:xfrm flipH="1">
            <a:off x="2946402" y="3149600"/>
            <a:ext cx="277588" cy="308427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 flipH="1">
            <a:off x="1199242" y="2734736"/>
            <a:ext cx="629557" cy="1303864"/>
          </a:xfrm>
          <a:prstGeom prst="frame">
            <a:avLst>
              <a:gd name="adj1" fmla="val 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3489960" y="3063240"/>
            <a:ext cx="1219198" cy="731519"/>
          </a:xfrm>
          <a:prstGeom prst="triangle">
            <a:avLst/>
          </a:prstGeom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6019800" y="2971800"/>
            <a:ext cx="1676400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3200400"/>
            <a:ext cx="1295400" cy="457200"/>
          </a:xfrm>
          <a:prstGeom prst="roundRect">
            <a:avLst/>
          </a:prstGeom>
          <a:ln w="63500"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3048000"/>
            <a:ext cx="1447800" cy="838200"/>
          </a:xfrm>
          <a:prstGeom prst="rect">
            <a:avLst/>
          </a:prstGeom>
          <a:ln w="635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8800" y="3276600"/>
            <a:ext cx="457200" cy="304800"/>
          </a:xfrm>
          <a:prstGeom prst="rect">
            <a:avLst/>
          </a:prstGeom>
          <a:ln w="635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4267200"/>
            <a:ext cx="1491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X-ray source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95600" y="18288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Fluorescent</a:t>
            </a:r>
          </a:p>
          <a:p>
            <a:r>
              <a:rPr lang="en-US" sz="2400" b="1" dirty="0" smtClean="0"/>
              <a:t>screen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2200" y="4876800"/>
            <a:ext cx="1349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Test object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400300" y="4152900"/>
            <a:ext cx="1295400" cy="1588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524500" y="4000501"/>
            <a:ext cx="990600" cy="15240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4572000"/>
            <a:ext cx="1339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TV camera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9800" y="2647890"/>
            <a:ext cx="1977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Image processor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37392" y="2819400"/>
            <a:ext cx="1724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Monitor scope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14800" y="2667000"/>
            <a:ext cx="126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Intensifier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28</a:t>
            </a:r>
            <a:br>
              <a:rPr lang="en-US" dirty="0" smtClean="0"/>
            </a:br>
            <a:r>
              <a:rPr lang="en-US" dirty="0" smtClean="0"/>
              <a:t>X-ray Images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36576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7177" y="1600200"/>
            <a:ext cx="50144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" y="55626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Cooling lines in turbine blade and Porosity in weld </a:t>
            </a:r>
            <a:endParaRPr lang="en-US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Images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99" y="2621756"/>
            <a:ext cx="4200867" cy="26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667000"/>
            <a:ext cx="2971800" cy="247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953000" y="54102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Computer mouse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52600" y="5498068"/>
            <a:ext cx="1646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IC chip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smtClean="0"/>
              <a:t>non destructive testing                       NDT  equipments  for </a:t>
            </a:r>
            <a:r>
              <a:rPr lang="en-US" dirty="0" err="1" smtClean="0"/>
              <a:t>spection</a:t>
            </a:r>
            <a:r>
              <a:rPr lang="en-US" dirty="0" smtClean="0"/>
              <a:t>/testing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what is non destructive testing 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– </a:t>
            </a:r>
            <a:r>
              <a:rPr lang="en-US" dirty="0" smtClean="0"/>
              <a:t>Testing of materials for surface and internal flaws or metallurgical condition, without interfering with the integrity of the material or its suitability for its service. </a:t>
            </a:r>
            <a:endParaRPr lang="en-US" dirty="0" smtClean="0"/>
          </a:p>
          <a:p>
            <a:r>
              <a:rPr lang="en-US" dirty="0" smtClean="0"/>
              <a:t>– </a:t>
            </a:r>
            <a:r>
              <a:rPr lang="en-US" dirty="0" smtClean="0"/>
              <a:t>Non destructive testing is the function of Quality control for 100% checking for its microstructure </a:t>
            </a:r>
            <a:r>
              <a:rPr lang="en-US" dirty="0" err="1" smtClean="0"/>
              <a:t>flawness</a:t>
            </a:r>
            <a:r>
              <a:rPr lang="en-US" dirty="0" smtClean="0"/>
              <a:t> in production that needs </a:t>
            </a:r>
            <a:r>
              <a:rPr lang="en-US" dirty="0" err="1" smtClean="0"/>
              <a:t>acertain</a:t>
            </a:r>
            <a:r>
              <a:rPr lang="en-US" dirty="0" smtClean="0"/>
              <a:t> degree of skill to apply all its techniques properly. The techniques uses a </a:t>
            </a:r>
            <a:r>
              <a:rPr lang="en-US" dirty="0" err="1" smtClean="0"/>
              <a:t>varity</a:t>
            </a:r>
            <a:r>
              <a:rPr lang="en-US" dirty="0" smtClean="0"/>
              <a:t> of principles to assure that the supposedly good is </a:t>
            </a:r>
            <a:r>
              <a:rPr lang="en-US" dirty="0" err="1" smtClean="0"/>
              <a:t>goood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first NDT technique is to examine </a:t>
            </a:r>
            <a:r>
              <a:rPr lang="en-US" dirty="0" smtClean="0"/>
              <a:t>the specimen with the </a:t>
            </a:r>
            <a:r>
              <a:rPr lang="en-US" dirty="0" smtClean="0"/>
              <a:t>unaided eye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NDT  uses NDT  </a:t>
            </a:r>
            <a:r>
              <a:rPr lang="en-US" dirty="0" smtClean="0">
                <a:solidFill>
                  <a:srgbClr val="FF0000"/>
                </a:solidFill>
              </a:rPr>
              <a:t>equipment</a:t>
            </a:r>
            <a:r>
              <a:rPr lang="en-US" dirty="0" smtClean="0">
                <a:solidFill>
                  <a:srgbClr val="FF0000"/>
                </a:solidFill>
              </a:rPr>
              <a:t>s  to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dirty="0" smtClean="0"/>
              <a:t>– to magnify defects which can not be detected by the naked eye </a:t>
            </a:r>
          </a:p>
          <a:p>
            <a:r>
              <a:rPr lang="en-US" dirty="0" smtClean="0"/>
              <a:t>– to assist in the inspection of defects </a:t>
            </a:r>
          </a:p>
          <a:p>
            <a:r>
              <a:rPr lang="en-US" dirty="0" smtClean="0"/>
              <a:t>– to permit visual checks of areas not accessible to unaided eye </a:t>
            </a:r>
          </a:p>
          <a:p>
            <a:r>
              <a:rPr lang="en-US" dirty="0" smtClean="0"/>
              <a:t>• Most widely used of all the nondestructive tests. </a:t>
            </a:r>
          </a:p>
          <a:p>
            <a:r>
              <a:rPr lang="en-US" dirty="0" smtClean="0"/>
              <a:t>• Simple, easy to apply, quickly carried out and usually low in cost.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• CT produces 3-dimensional images of objects</a:t>
            </a:r>
          </a:p>
          <a:p>
            <a:r>
              <a:rPr lang="en-US" dirty="0" smtClean="0"/>
              <a:t>using x-rays.</a:t>
            </a:r>
          </a:p>
          <a:p>
            <a:r>
              <a:rPr lang="en-US" dirty="0" smtClean="0"/>
              <a:t>• The scanner, made in the shape of a ring,</a:t>
            </a:r>
          </a:p>
          <a:p>
            <a:r>
              <a:rPr lang="en-US" dirty="0" smtClean="0"/>
              <a:t>contains an x-ray tube that circles the object.</a:t>
            </a:r>
          </a:p>
          <a:p>
            <a:r>
              <a:rPr lang="en-US" dirty="0" smtClean="0"/>
              <a:t>The object in the scanner is bombarded by </a:t>
            </a:r>
            <a:r>
              <a:rPr lang="en-US" dirty="0" err="1" smtClean="0"/>
              <a:t>xrays</a:t>
            </a:r>
            <a:endParaRPr lang="en-US" dirty="0" smtClean="0"/>
          </a:p>
          <a:p>
            <a:r>
              <a:rPr lang="en-US" dirty="0" smtClean="0"/>
              <a:t>from various angles and resulting</a:t>
            </a:r>
          </a:p>
          <a:p>
            <a:r>
              <a:rPr lang="en-US" dirty="0" smtClean="0"/>
              <a:t>information signals are then processed by a</a:t>
            </a:r>
          </a:p>
          <a:p>
            <a:r>
              <a:rPr lang="en-US" dirty="0" smtClean="0"/>
              <a:t>computer, yielding cross sectional slices</a:t>
            </a:r>
          </a:p>
          <a:p>
            <a:r>
              <a:rPr lang="en-US" dirty="0" smtClean="0"/>
              <a:t>which then make up images.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 scanner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14864"/>
            <a:ext cx="6477000" cy="52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 scan image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1686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Aquastic</a:t>
            </a:r>
            <a:r>
              <a:rPr lang="en-US" dirty="0" smtClean="0"/>
              <a:t>  technique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599"/>
            <a:ext cx="7440851" cy="527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Thermographic</a:t>
            </a:r>
            <a:r>
              <a:rPr lang="en-US" dirty="0" smtClean="0"/>
              <a:t>   image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425" y="1600200"/>
            <a:ext cx="46701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3100"/>
            <a:ext cx="3810000" cy="4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95400" y="58674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PC board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080938" y="6096000"/>
            <a:ext cx="2061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Aircraft wing</a:t>
            </a:r>
            <a:endParaRPr lang="en-US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Emission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• Sounds made by a material, structure, or</a:t>
            </a:r>
          </a:p>
          <a:p>
            <a:pPr>
              <a:buNone/>
            </a:pPr>
            <a:r>
              <a:rPr lang="en-US" dirty="0" smtClean="0"/>
              <a:t>		machine in use or under load are heard and</a:t>
            </a:r>
          </a:p>
          <a:p>
            <a:pPr>
              <a:buNone/>
            </a:pPr>
            <a:r>
              <a:rPr lang="en-US" dirty="0" smtClean="0"/>
              <a:t>		analyzed to determine its "state of health".</a:t>
            </a:r>
          </a:p>
          <a:p>
            <a:pPr>
              <a:buNone/>
            </a:pPr>
            <a:r>
              <a:rPr lang="en-US" dirty="0" smtClean="0"/>
              <a:t>	• One or more ultrasonic microphones are</a:t>
            </a:r>
          </a:p>
          <a:p>
            <a:pPr>
              <a:buNone/>
            </a:pPr>
            <a:r>
              <a:rPr lang="en-US" dirty="0" smtClean="0"/>
              <a:t>		attached to the object and the sounds are</a:t>
            </a:r>
          </a:p>
          <a:p>
            <a:pPr>
              <a:buNone/>
            </a:pPr>
            <a:r>
              <a:rPr lang="en-US" dirty="0" smtClean="0"/>
              <a:t>		analyzed using computer based instruments.</a:t>
            </a:r>
          </a:p>
          <a:p>
            <a:pPr>
              <a:buNone/>
            </a:pPr>
            <a:r>
              <a:rPr lang="en-US" dirty="0" smtClean="0"/>
              <a:t>	• Noises may arise from:</a:t>
            </a:r>
          </a:p>
          <a:p>
            <a:pPr>
              <a:buNone/>
            </a:pPr>
            <a:r>
              <a:rPr lang="en-US" dirty="0" smtClean="0"/>
              <a:t>		– friction (including bearing wear)</a:t>
            </a:r>
          </a:p>
          <a:p>
            <a:pPr>
              <a:buNone/>
            </a:pPr>
            <a:r>
              <a:rPr lang="en-US" dirty="0" smtClean="0"/>
              <a:t>		– crack growth</a:t>
            </a:r>
          </a:p>
          <a:p>
            <a:pPr>
              <a:buNone/>
            </a:pPr>
            <a:r>
              <a:rPr lang="en-US" dirty="0" smtClean="0"/>
              <a:t>		– material changes (such as corrosion)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Heat</a:t>
            </a:r>
          </a:p>
          <a:p>
            <a:r>
              <a:rPr lang="en-US" dirty="0" smtClean="0"/>
              <a:t>Source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IR camera </a:t>
            </a:r>
          </a:p>
          <a:p>
            <a:pPr>
              <a:buNone/>
            </a:pPr>
            <a:r>
              <a:rPr lang="en-US" dirty="0" smtClean="0"/>
              <a:t>						    part	</a:t>
            </a:r>
          </a:p>
        </p:txBody>
      </p:sp>
      <p:sp>
        <p:nvSpPr>
          <p:cNvPr id="4" name="Can 3"/>
          <p:cNvSpPr/>
          <p:nvPr/>
        </p:nvSpPr>
        <p:spPr>
          <a:xfrm rot="5400000">
            <a:off x="1600200" y="2628900"/>
            <a:ext cx="12192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1676400"/>
            <a:ext cx="762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5791200" y="2819400"/>
            <a:ext cx="838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90800" y="2667000"/>
            <a:ext cx="1828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667000" y="2895600"/>
            <a:ext cx="198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3352800"/>
            <a:ext cx="2133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90800" y="3124200"/>
            <a:ext cx="2209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3926432" cy="283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</a:t>
            </a:r>
            <a:r>
              <a:rPr lang="en-US" dirty="0" err="1" smtClean="0"/>
              <a:t>emmission</a:t>
            </a:r>
            <a:r>
              <a:rPr lang="en-US" dirty="0" smtClean="0"/>
              <a:t> set up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3481" y="1352690"/>
            <a:ext cx="6110319" cy="52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Thermographic</a:t>
            </a:r>
            <a:r>
              <a:rPr lang="en-US" dirty="0" smtClean="0"/>
              <a:t> 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• Heat flow in a material is altered by the</a:t>
            </a:r>
          </a:p>
          <a:p>
            <a:r>
              <a:rPr lang="en-US" dirty="0" smtClean="0"/>
              <a:t>presence of some types of anomalies.</a:t>
            </a:r>
          </a:p>
          <a:p>
            <a:r>
              <a:rPr lang="en-US" dirty="0" smtClean="0"/>
              <a:t>• These changes in heat flow cause</a:t>
            </a:r>
          </a:p>
          <a:p>
            <a:r>
              <a:rPr lang="en-US" dirty="0" smtClean="0"/>
              <a:t>localized temperature differences in the</a:t>
            </a:r>
          </a:p>
          <a:p>
            <a:r>
              <a:rPr lang="en-US" dirty="0" smtClean="0"/>
              <a:t>material.</a:t>
            </a:r>
          </a:p>
          <a:p>
            <a:r>
              <a:rPr lang="en-US" dirty="0" smtClean="0"/>
              <a:t>• Slow heating of part reveals these</a:t>
            </a:r>
          </a:p>
          <a:p>
            <a:r>
              <a:rPr lang="en-US" dirty="0" smtClean="0"/>
              <a:t>anomalies.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498" y="1405075"/>
            <a:ext cx="4172102" cy="30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Heat</a:t>
            </a:r>
          </a:p>
          <a:p>
            <a:r>
              <a:rPr lang="en-US" dirty="0" smtClean="0"/>
              <a:t>source                           Part IR camera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36</a:t>
            </a:r>
          </a:p>
          <a:p>
            <a:r>
              <a:rPr lang="en-US" dirty="0" smtClean="0"/>
              <a:t>Acoustic Emission Principle</a:t>
            </a:r>
          </a:p>
          <a:p>
            <a:r>
              <a:rPr lang="en-US" dirty="0" smtClean="0"/>
              <a:t>• Sounds made by a material, structure, or</a:t>
            </a:r>
          </a:p>
          <a:p>
            <a:r>
              <a:rPr lang="en-US" dirty="0" smtClean="0"/>
              <a:t>machine in use or under load are heard and</a:t>
            </a:r>
          </a:p>
          <a:p>
            <a:r>
              <a:rPr lang="en-US" dirty="0" smtClean="0"/>
              <a:t>analyzed to determine its "state of health".</a:t>
            </a:r>
          </a:p>
          <a:p>
            <a:r>
              <a:rPr lang="en-US" dirty="0" smtClean="0"/>
              <a:t>• One or more ultrasonic microphones are</a:t>
            </a:r>
          </a:p>
          <a:p>
            <a:r>
              <a:rPr lang="en-US" dirty="0" smtClean="0"/>
              <a:t>attached to the object and the sounds are</a:t>
            </a:r>
          </a:p>
          <a:p>
            <a:r>
              <a:rPr lang="en-US" dirty="0" smtClean="0"/>
              <a:t>analyzed using computer based instruments.</a:t>
            </a:r>
          </a:p>
          <a:p>
            <a:r>
              <a:rPr lang="en-US" dirty="0" smtClean="0"/>
              <a:t>• Noises may arise from:</a:t>
            </a:r>
          </a:p>
          <a:p>
            <a:r>
              <a:rPr lang="en-US" dirty="0" smtClean="0"/>
              <a:t>– friction (including bearing wear)</a:t>
            </a:r>
          </a:p>
          <a:p>
            <a:r>
              <a:rPr lang="en-US" dirty="0" smtClean="0"/>
              <a:t>– crack growth</a:t>
            </a:r>
          </a:p>
          <a:p>
            <a:r>
              <a:rPr lang="en-US" dirty="0" smtClean="0"/>
              <a:t>– material changes (such as corrosion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visual inspection/testing in </a:t>
            </a:r>
            <a:r>
              <a:rPr lang="en-US" dirty="0" err="1" smtClean="0"/>
              <a:t>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Basic principles: </a:t>
            </a:r>
          </a:p>
          <a:p>
            <a:r>
              <a:rPr lang="en-US" dirty="0" smtClean="0"/>
              <a:t>– illuminate the test specimen with light </a:t>
            </a:r>
          </a:p>
          <a:p>
            <a:r>
              <a:rPr lang="en-US" dirty="0" smtClean="0"/>
              <a:t>– examine the specimen with the eye </a:t>
            </a:r>
          </a:p>
          <a:p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Used to: </a:t>
            </a:r>
          </a:p>
          <a:p>
            <a:r>
              <a:rPr lang="en-US" dirty="0" smtClean="0"/>
              <a:t>– to magnify defects which can not be detected by the naked eye </a:t>
            </a:r>
          </a:p>
          <a:p>
            <a:r>
              <a:rPr lang="en-US" dirty="0" smtClean="0"/>
              <a:t>– to assist in the inspection of defects </a:t>
            </a:r>
          </a:p>
          <a:p>
            <a:r>
              <a:rPr lang="en-US" dirty="0" smtClean="0"/>
              <a:t>– to permit visual checks of areas not accessible to unaided eye </a:t>
            </a:r>
          </a:p>
          <a:p>
            <a:r>
              <a:rPr lang="en-US" dirty="0" smtClean="0"/>
              <a:t>• Most widely used of all the nondestructive tests. </a:t>
            </a:r>
          </a:p>
          <a:p>
            <a:r>
              <a:rPr lang="en-US" dirty="0" smtClean="0"/>
              <a:t>• Simple, easy to apply, quickly carried out and usually low in cost.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RollerFORM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RollerFORM</a:t>
            </a:r>
            <a:r>
              <a:rPr lang="en-US" dirty="0" err="1" smtClean="0"/>
              <a:t>This</a:t>
            </a:r>
            <a:r>
              <a:rPr lang="en-US" dirty="0" smtClean="0"/>
              <a:t> new phased array wheel probe facilitates high-quality testing of composite materials (CFRP) offering a viable alternative to immersion techniques.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 Inspection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Weld Inspection Solutions</a:t>
            </a:r>
          </a:p>
          <a:p>
            <a:r>
              <a:rPr lang="en-US" dirty="0" smtClean="0"/>
              <a:t> full range of weld inspection solutions provides unmatched capabilities for applications that include the location and sizing of hidden cracks, voids, </a:t>
            </a:r>
            <a:r>
              <a:rPr lang="en-US" dirty="0" err="1" smtClean="0"/>
              <a:t>disbonds</a:t>
            </a:r>
            <a:r>
              <a:rPr lang="en-US" dirty="0" smtClean="0"/>
              <a:t>, and similar discontinuities in welds, forgings, turbines, and other structural components. A wide range of measurement features and application-specific software options are available.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PipeWIZARD</a:t>
            </a:r>
            <a:r>
              <a:rPr lang="en-US" dirty="0" smtClean="0"/>
              <a:t> is an automated girth weld inspection system using phased array and conventional UT techniques (AUT). Specially designed for in-site weld-to-weld inspection in extreme environments, on-shore and off-shore.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Advanced NDT Solutions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2971800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Advanced NDT Solutions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Industrial Scanners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Aerospace Inspection Solutions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Stress Corrosion Cracking Solutions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Transportation Solutions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Corrosion Inspection Solutions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Composite Inspection Solutions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Tube Inspection Solutions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Weld Inspection Solutions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Guided Wave Solutions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Flaw Detectors</a:t>
            </a:r>
            <a:endParaRPr lang="en-US" dirty="0" smtClean="0"/>
          </a:p>
          <a:p>
            <a:pPr lvl="1"/>
            <a:r>
              <a:rPr lang="en-US" dirty="0" smtClean="0">
                <a:hlinkClick r:id="rId12"/>
              </a:rPr>
              <a:t>Ultrasonic Flaw Detectors</a:t>
            </a:r>
            <a:endParaRPr lang="en-US" dirty="0" smtClean="0"/>
          </a:p>
          <a:p>
            <a:pPr lvl="1"/>
            <a:r>
              <a:rPr lang="en-US" dirty="0" smtClean="0">
                <a:hlinkClick r:id="rId13"/>
              </a:rPr>
              <a:t>Phased Array</a:t>
            </a:r>
            <a:endParaRPr lang="en-US" dirty="0" smtClean="0"/>
          </a:p>
          <a:p>
            <a:pPr lvl="1"/>
            <a:r>
              <a:rPr lang="en-US" dirty="0" smtClean="0">
                <a:hlinkClick r:id="rId14"/>
              </a:rPr>
              <a:t>Guided Wave</a:t>
            </a:r>
            <a:endParaRPr lang="en-US" dirty="0" smtClean="0"/>
          </a:p>
          <a:p>
            <a:pPr lvl="1"/>
            <a:r>
              <a:rPr lang="en-US" dirty="0" smtClean="0">
                <a:hlinkClick r:id="rId15"/>
              </a:rPr>
              <a:t>Eddy Current Products</a:t>
            </a:r>
            <a:endParaRPr lang="en-US" dirty="0" smtClean="0"/>
          </a:p>
          <a:p>
            <a:pPr lvl="1"/>
            <a:r>
              <a:rPr lang="en-US" dirty="0" smtClean="0">
                <a:hlinkClick r:id="rId16"/>
              </a:rPr>
              <a:t>Eddy Current Array Products</a:t>
            </a:r>
            <a:endParaRPr lang="en-US" dirty="0" smtClean="0"/>
          </a:p>
          <a:p>
            <a:pPr lvl="1"/>
            <a:r>
              <a:rPr lang="en-US" dirty="0" smtClean="0">
                <a:hlinkClick r:id="rId17"/>
              </a:rPr>
              <a:t>Bond Testing</a:t>
            </a:r>
            <a:endParaRPr lang="en-US" dirty="0" smtClean="0"/>
          </a:p>
          <a:p>
            <a:pPr lvl="1"/>
            <a:r>
              <a:rPr lang="en-US" dirty="0" smtClean="0">
                <a:hlinkClick r:id="rId18"/>
              </a:rPr>
              <a:t>Transducers and Probes</a:t>
            </a:r>
            <a:endParaRPr lang="en-US" dirty="0" smtClean="0"/>
          </a:p>
          <a:p>
            <a:pPr lvl="1"/>
            <a:r>
              <a:rPr lang="en-US" dirty="0" err="1" smtClean="0">
                <a:hlinkClick r:id="rId19"/>
              </a:rPr>
              <a:t>Pulser</a:t>
            </a:r>
            <a:r>
              <a:rPr lang="en-US" dirty="0" smtClean="0">
                <a:hlinkClick r:id="rId19"/>
              </a:rPr>
              <a:t>-Receivers</a:t>
            </a:r>
            <a:endParaRPr lang="en-US" dirty="0" smtClean="0"/>
          </a:p>
          <a:p>
            <a:pPr lvl="1"/>
            <a:r>
              <a:rPr lang="en-US" dirty="0" smtClean="0">
                <a:hlinkClick r:id="rId20"/>
              </a:rPr>
              <a:t>Scrap and Recycling XRF Analyzers</a:t>
            </a:r>
            <a:endParaRPr lang="en-US" dirty="0" smtClean="0"/>
          </a:p>
          <a:p>
            <a:pPr lvl="1"/>
            <a:r>
              <a:rPr lang="en-US" dirty="0" smtClean="0">
                <a:hlinkClick r:id="rId21"/>
              </a:rPr>
              <a:t>Applications Solutions Key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2800" y="1524000"/>
            <a:ext cx="2743200" cy="4525963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r>
              <a:rPr lang="en-US" dirty="0" smtClean="0">
                <a:hlinkClick r:id="rId22"/>
              </a:rPr>
              <a:t>Integrated Inspection Systems</a:t>
            </a:r>
            <a:endParaRPr lang="en-US" dirty="0" smtClean="0"/>
          </a:p>
          <a:p>
            <a:pPr lvl="1"/>
            <a:r>
              <a:rPr lang="en-US" dirty="0" smtClean="0">
                <a:hlinkClick r:id="rId23"/>
              </a:rPr>
              <a:t>Bar Inspection Systems</a:t>
            </a:r>
            <a:endParaRPr lang="en-US" dirty="0" smtClean="0"/>
          </a:p>
          <a:p>
            <a:pPr lvl="1"/>
            <a:r>
              <a:rPr lang="en-US" dirty="0" smtClean="0">
                <a:hlinkClick r:id="rId24"/>
              </a:rPr>
              <a:t>Tube Inspection Systems</a:t>
            </a:r>
            <a:endParaRPr lang="en-US" dirty="0" smtClean="0"/>
          </a:p>
          <a:p>
            <a:pPr lvl="1"/>
            <a:r>
              <a:rPr lang="en-US" dirty="0" smtClean="0">
                <a:hlinkClick r:id="rId25"/>
              </a:rPr>
              <a:t>NDT Systems Instrumentation</a:t>
            </a:r>
            <a:endParaRPr lang="en-US" dirty="0" smtClean="0"/>
          </a:p>
          <a:p>
            <a:r>
              <a:rPr lang="en-US" dirty="0" smtClean="0">
                <a:hlinkClick r:id="rId26"/>
              </a:rPr>
              <a:t>Thickness Gages</a:t>
            </a:r>
            <a:endParaRPr lang="en-US" dirty="0" smtClean="0"/>
          </a:p>
          <a:p>
            <a:pPr lvl="1"/>
            <a:r>
              <a:rPr lang="en-US" dirty="0" smtClean="0">
                <a:hlinkClick r:id="rId27"/>
              </a:rPr>
              <a:t>27MG</a:t>
            </a:r>
            <a:endParaRPr lang="en-US" dirty="0" smtClean="0"/>
          </a:p>
          <a:p>
            <a:pPr lvl="1"/>
            <a:r>
              <a:rPr lang="en-US" dirty="0" smtClean="0">
                <a:hlinkClick r:id="rId28"/>
              </a:rPr>
              <a:t>45MG</a:t>
            </a:r>
            <a:endParaRPr lang="en-US" dirty="0" smtClean="0"/>
          </a:p>
          <a:p>
            <a:pPr lvl="1"/>
            <a:r>
              <a:rPr lang="en-US" dirty="0" smtClean="0">
                <a:hlinkClick r:id="rId29"/>
              </a:rPr>
              <a:t>38DL PLUS</a:t>
            </a:r>
            <a:endParaRPr lang="en-US" dirty="0" smtClean="0"/>
          </a:p>
          <a:p>
            <a:pPr lvl="1"/>
            <a:r>
              <a:rPr lang="en-US" dirty="0" smtClean="0">
                <a:hlinkClick r:id="rId30"/>
              </a:rPr>
              <a:t>Magna-Mike 8600</a:t>
            </a:r>
            <a:endParaRPr lang="en-US" dirty="0" smtClean="0"/>
          </a:p>
          <a:p>
            <a:pPr lvl="1"/>
            <a:r>
              <a:rPr lang="en-US" dirty="0" smtClean="0">
                <a:hlinkClick r:id="rId31"/>
              </a:rPr>
              <a:t>35RDC</a:t>
            </a:r>
            <a:endParaRPr lang="en-US" dirty="0" smtClean="0"/>
          </a:p>
          <a:p>
            <a:pPr lvl="1"/>
            <a:r>
              <a:rPr lang="en-US" dirty="0" smtClean="0">
                <a:hlinkClick r:id="rId32"/>
              </a:rPr>
              <a:t>Transducers and Accessories</a:t>
            </a:r>
            <a:endParaRPr lang="en-US" dirty="0" smtClean="0"/>
          </a:p>
          <a:p>
            <a:r>
              <a:rPr lang="en-US" dirty="0" smtClean="0">
                <a:hlinkClick r:id="rId33"/>
              </a:rPr>
              <a:t>Microscope Solutions</a:t>
            </a:r>
            <a:endParaRPr lang="en-US" dirty="0" smtClean="0"/>
          </a:p>
          <a:p>
            <a:pPr lvl="1"/>
            <a:r>
              <a:rPr lang="en-US" dirty="0" smtClean="0">
                <a:hlinkClick r:id="rId34"/>
              </a:rPr>
              <a:t>Laser </a:t>
            </a:r>
            <a:r>
              <a:rPr lang="en-US" dirty="0" err="1" smtClean="0">
                <a:hlinkClick r:id="rId34"/>
              </a:rPr>
              <a:t>Confocal</a:t>
            </a:r>
            <a:r>
              <a:rPr lang="en-US" dirty="0" smtClean="0">
                <a:hlinkClick r:id="rId34"/>
              </a:rPr>
              <a:t> Microscopes</a:t>
            </a:r>
            <a:endParaRPr lang="en-US" dirty="0" smtClean="0"/>
          </a:p>
          <a:p>
            <a:pPr lvl="1"/>
            <a:r>
              <a:rPr lang="en-US" dirty="0" smtClean="0">
                <a:hlinkClick r:id="rId35"/>
              </a:rPr>
              <a:t>Digital Microscopes</a:t>
            </a:r>
            <a:endParaRPr lang="en-US" dirty="0" smtClean="0"/>
          </a:p>
          <a:p>
            <a:pPr lvl="1"/>
            <a:r>
              <a:rPr lang="en-US" dirty="0" smtClean="0">
                <a:hlinkClick r:id="rId36"/>
              </a:rPr>
              <a:t>Semiconductor &amp; Flat Panel Display Inspection Microscopes</a:t>
            </a:r>
            <a:endParaRPr lang="en-US" dirty="0" smtClean="0"/>
          </a:p>
          <a:p>
            <a:pPr lvl="1"/>
            <a:r>
              <a:rPr lang="en-US" dirty="0" smtClean="0">
                <a:hlinkClick r:id="rId37"/>
              </a:rPr>
              <a:t>Upright Metallurgical Microscopes</a:t>
            </a:r>
            <a:endParaRPr lang="en-US" dirty="0" smtClean="0"/>
          </a:p>
          <a:p>
            <a:pPr lvl="1"/>
            <a:r>
              <a:rPr lang="en-US" dirty="0" smtClean="0">
                <a:hlinkClick r:id="rId38"/>
              </a:rPr>
              <a:t>Inverted Metallurgical Microscopes</a:t>
            </a:r>
            <a:endParaRPr lang="en-US" dirty="0" smtClean="0"/>
          </a:p>
          <a:p>
            <a:pPr lvl="1"/>
            <a:r>
              <a:rPr lang="en-US" dirty="0" smtClean="0">
                <a:hlinkClick r:id="rId39"/>
              </a:rPr>
              <a:t>Modular Microscopes</a:t>
            </a:r>
            <a:endParaRPr lang="en-US" dirty="0" smtClean="0"/>
          </a:p>
          <a:p>
            <a:pPr lvl="1"/>
            <a:r>
              <a:rPr lang="en-US" dirty="0" smtClean="0">
                <a:hlinkClick r:id="rId40"/>
              </a:rPr>
              <a:t>Polarizing Microscopes</a:t>
            </a:r>
            <a:endParaRPr lang="en-US" dirty="0" smtClean="0"/>
          </a:p>
          <a:p>
            <a:pPr lvl="1"/>
            <a:r>
              <a:rPr lang="en-US" dirty="0" smtClean="0">
                <a:hlinkClick r:id="rId41"/>
              </a:rPr>
              <a:t>Measuring Microscopes</a:t>
            </a:r>
            <a:endParaRPr lang="en-US" dirty="0" smtClean="0"/>
          </a:p>
          <a:p>
            <a:pPr lvl="1"/>
            <a:r>
              <a:rPr lang="en-US" dirty="0" smtClean="0">
                <a:hlinkClick r:id="rId42"/>
              </a:rPr>
              <a:t>Stereo Microscopes</a:t>
            </a:r>
            <a:endParaRPr lang="en-US" dirty="0" smtClean="0"/>
          </a:p>
          <a:p>
            <a:pPr lvl="1"/>
            <a:r>
              <a:rPr lang="en-US" dirty="0" smtClean="0">
                <a:hlinkClick r:id="rId43"/>
              </a:rPr>
              <a:t>Objective Lenses</a:t>
            </a:r>
            <a:endParaRPr lang="en-US" dirty="0" smtClean="0"/>
          </a:p>
          <a:p>
            <a:pPr lvl="1"/>
            <a:r>
              <a:rPr lang="en-US" dirty="0" smtClean="0">
                <a:hlinkClick r:id="rId44"/>
              </a:rPr>
              <a:t>Digital Cameras</a:t>
            </a:r>
            <a:endParaRPr lang="en-US" dirty="0" smtClean="0"/>
          </a:p>
          <a:p>
            <a:pPr lvl="1"/>
            <a:r>
              <a:rPr lang="en-US" dirty="0" smtClean="0">
                <a:hlinkClick r:id="rId45"/>
              </a:rPr>
              <a:t>Image Analysis Software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1493837"/>
            <a:ext cx="2743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474887"/>
            <a:ext cx="32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6"/>
              </a:rPr>
              <a:t>OEM Microscope Components for Integration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47"/>
              </a:rPr>
              <a:t>Components &amp; Custom Solutions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48"/>
              </a:rPr>
              <a:t>Objective Lenses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49"/>
              </a:rPr>
              <a:t>Optical Microscope Frames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0"/>
              </a:rPr>
              <a:t>Modular Microscope Assemblies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1"/>
              </a:rPr>
              <a:t>Optical Microscope Modules</a:t>
            </a:r>
            <a:endParaRPr lang="en-US" sz="1200" dirty="0" smtClean="0"/>
          </a:p>
          <a:p>
            <a:r>
              <a:rPr lang="en-US" sz="1200" dirty="0" smtClean="0">
                <a:hlinkClick r:id="rId52"/>
              </a:rPr>
              <a:t>Optical Metrology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2"/>
              </a:rPr>
              <a:t>Laser </a:t>
            </a:r>
            <a:r>
              <a:rPr lang="en-US" sz="1200" dirty="0" err="1" smtClean="0">
                <a:hlinkClick r:id="rId52"/>
              </a:rPr>
              <a:t>Confocal</a:t>
            </a:r>
            <a:r>
              <a:rPr lang="en-US" sz="1200" dirty="0" smtClean="0">
                <a:hlinkClick r:id="rId52"/>
              </a:rPr>
              <a:t> Microscopes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3"/>
              </a:rPr>
              <a:t>Digital Microscopes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4"/>
              </a:rPr>
              <a:t>Measuring Microscopes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5"/>
              </a:rPr>
              <a:t>Micro Spectrophotometer</a:t>
            </a:r>
            <a:endParaRPr lang="en-US" sz="1200" dirty="0" smtClean="0"/>
          </a:p>
          <a:p>
            <a:r>
              <a:rPr lang="en-US" sz="1200" dirty="0" err="1" smtClean="0">
                <a:hlinkClick r:id="rId56"/>
              </a:rPr>
              <a:t>Videoscopes</a:t>
            </a:r>
            <a:r>
              <a:rPr lang="en-US" sz="1200" dirty="0" smtClean="0">
                <a:hlinkClick r:id="rId56"/>
              </a:rPr>
              <a:t>, </a:t>
            </a:r>
            <a:r>
              <a:rPr lang="en-US" sz="1200" dirty="0" err="1" smtClean="0">
                <a:hlinkClick r:id="rId56"/>
              </a:rPr>
              <a:t>Borescopes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7"/>
              </a:rPr>
              <a:t>Industrial </a:t>
            </a:r>
            <a:r>
              <a:rPr lang="en-US" sz="1200" dirty="0" err="1" smtClean="0">
                <a:hlinkClick r:id="rId57"/>
              </a:rPr>
              <a:t>Videoscopes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8"/>
              </a:rPr>
              <a:t>Industrial </a:t>
            </a:r>
            <a:r>
              <a:rPr lang="en-US" sz="1200" dirty="0" err="1" smtClean="0">
                <a:hlinkClick r:id="rId58"/>
              </a:rPr>
              <a:t>Fiberscopes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9"/>
              </a:rPr>
              <a:t>Industrial Rigid </a:t>
            </a:r>
            <a:r>
              <a:rPr lang="en-US" sz="1200" dirty="0" err="1" smtClean="0">
                <a:hlinkClick r:id="rId59"/>
              </a:rPr>
              <a:t>Borescopes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60"/>
              </a:rPr>
              <a:t>Light Sources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61"/>
              </a:rPr>
              <a:t>Inspection Assist Software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62"/>
              </a:rPr>
              <a:t>Turning Tools</a:t>
            </a:r>
            <a:endParaRPr lang="en-US" sz="1200" dirty="0" smtClean="0"/>
          </a:p>
          <a:p>
            <a:r>
              <a:rPr lang="en-US" sz="1200" dirty="0" smtClean="0">
                <a:hlinkClick r:id="rId63"/>
              </a:rPr>
              <a:t>XRF Analyzers and XRD Analyzers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64"/>
              </a:rPr>
              <a:t>Handheld XRF Analyzers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65"/>
              </a:rPr>
              <a:t>Portable XRF Analyzers</a:t>
            </a:r>
            <a:endParaRPr lang="en-US" sz="1200" dirty="0" smtClean="0"/>
          </a:p>
          <a:p>
            <a:pPr lvl="1"/>
            <a:r>
              <a:rPr lang="en-US" sz="1200" dirty="0" err="1" smtClean="0">
                <a:hlinkClick r:id="rId66"/>
              </a:rPr>
              <a:t>Benchtop</a:t>
            </a:r>
            <a:r>
              <a:rPr lang="en-US" sz="1200" dirty="0" smtClean="0">
                <a:hlinkClick r:id="rId66"/>
              </a:rPr>
              <a:t> XRF Analyzers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67"/>
              </a:rPr>
              <a:t>Process XRF Analyzers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68"/>
              </a:rPr>
              <a:t>Portable XRD Analyzers</a:t>
            </a:r>
            <a:endParaRPr lang="en-US" sz="1200" dirty="0" smtClean="0"/>
          </a:p>
          <a:p>
            <a:pPr lvl="1"/>
            <a:r>
              <a:rPr lang="en-US" sz="1200" dirty="0" err="1" smtClean="0">
                <a:hlinkClick r:id="rId69"/>
              </a:rPr>
              <a:t>Benchtop</a:t>
            </a:r>
            <a:r>
              <a:rPr lang="en-US" sz="1200" dirty="0" smtClean="0">
                <a:hlinkClick r:id="rId69"/>
              </a:rPr>
              <a:t> XRD Analyzers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70"/>
              </a:rPr>
              <a:t>Alloys and Metals XRF Analyzers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71"/>
              </a:rPr>
              <a:t>Precious Metals XRF Analyzers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Emission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8991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• Entire structure can be monitored from a few</a:t>
            </a:r>
          </a:p>
          <a:p>
            <a:pPr>
              <a:buNone/>
            </a:pPr>
            <a:r>
              <a:rPr lang="en-US" dirty="0" smtClean="0"/>
              <a:t>             locations.</a:t>
            </a:r>
          </a:p>
          <a:p>
            <a:pPr>
              <a:buNone/>
            </a:pPr>
            <a:r>
              <a:rPr lang="en-US" dirty="0" smtClean="0"/>
              <a:t>• Structure can be tested in use.</a:t>
            </a:r>
          </a:p>
          <a:p>
            <a:pPr>
              <a:buNone/>
            </a:pPr>
            <a:r>
              <a:rPr lang="en-US" dirty="0" smtClean="0"/>
              <a:t>• Continuous monitoring with alarms is</a:t>
            </a:r>
          </a:p>
          <a:p>
            <a:pPr>
              <a:buNone/>
            </a:pPr>
            <a:r>
              <a:rPr lang="en-US" dirty="0" smtClean="0"/>
              <a:t>            possible.</a:t>
            </a:r>
          </a:p>
          <a:p>
            <a:pPr>
              <a:buNone/>
            </a:pPr>
            <a:r>
              <a:rPr lang="en-US" dirty="0" smtClean="0"/>
              <a:t>• Microscopic changes can be detected if</a:t>
            </a:r>
          </a:p>
          <a:p>
            <a:pPr>
              <a:buNone/>
            </a:pPr>
            <a:r>
              <a:rPr lang="en-US" dirty="0" smtClean="0"/>
              <a:t>             sufficient energy is released.</a:t>
            </a:r>
          </a:p>
          <a:p>
            <a:pPr>
              <a:buNone/>
            </a:pPr>
            <a:r>
              <a:rPr lang="en-US" dirty="0" smtClean="0"/>
              <a:t>• Source location is also possible using</a:t>
            </a:r>
          </a:p>
          <a:p>
            <a:pPr>
              <a:buNone/>
            </a:pPr>
            <a:r>
              <a:rPr lang="en-US" dirty="0" smtClean="0"/>
              <a:t>              multiple sensor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752600"/>
            <a:ext cx="465500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54163"/>
            <a:ext cx="34965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43200" y="624840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ENG 4793: Composite Materials and Processes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Equipments  for  visual 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Magnifying Glass </a:t>
            </a:r>
          </a:p>
          <a:p>
            <a:r>
              <a:rPr lang="en-US" dirty="0" smtClean="0"/>
              <a:t>• Magnifying Mirror </a:t>
            </a:r>
          </a:p>
          <a:p>
            <a:r>
              <a:rPr lang="en-US" dirty="0" smtClean="0"/>
              <a:t>• Microscope 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Borescope</a:t>
            </a:r>
            <a:r>
              <a:rPr lang="en-US" dirty="0" smtClean="0"/>
              <a:t> – endoscopes or </a:t>
            </a:r>
            <a:r>
              <a:rPr lang="en-US" dirty="0" err="1" smtClean="0"/>
              <a:t>endoprobes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• Flexible Fiber Optic </a:t>
            </a:r>
            <a:r>
              <a:rPr lang="en-US" dirty="0" err="1" smtClean="0"/>
              <a:t>Borescope</a:t>
            </a:r>
            <a:r>
              <a:rPr lang="en-US" dirty="0" smtClean="0"/>
              <a:t> – working </a:t>
            </a:r>
            <a:r>
              <a:rPr lang="en-US" dirty="0" smtClean="0"/>
              <a:t> lengths </a:t>
            </a:r>
            <a:r>
              <a:rPr lang="en-US" dirty="0" smtClean="0"/>
              <a:t>are normally 60 to 365 cm with diameters from 3 to 12.5 mm </a:t>
            </a:r>
          </a:p>
          <a:p>
            <a:r>
              <a:rPr lang="en-US" dirty="0" smtClean="0"/>
              <a:t>• Video </a:t>
            </a:r>
            <a:r>
              <a:rPr lang="en-US" dirty="0" smtClean="0"/>
              <a:t>Image scope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Borescope</a:t>
            </a:r>
            <a:endParaRPr lang="en-US" dirty="0"/>
          </a:p>
        </p:txBody>
      </p:sp>
      <p:pic>
        <p:nvPicPr>
          <p:cNvPr id="4" name="Content Placeholder 3" descr="borosc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828800"/>
            <a:ext cx="3124200" cy="3505200"/>
          </a:xfrm>
        </p:spPr>
      </p:pic>
      <p:pic>
        <p:nvPicPr>
          <p:cNvPr id="5" name="Picture 4" descr="borosc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0" y="2057400"/>
            <a:ext cx="48954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638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FIBER OPTICS FLEXIBLE BORESCOPE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 TESTING /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ultrasonic waves to evaluate the condition of a material. </a:t>
            </a:r>
          </a:p>
          <a:p>
            <a:r>
              <a:rPr lang="en-US" dirty="0" smtClean="0"/>
              <a:t>• Anomalies absorb or deflect the sound waves, which are then detected as changes in the waves. </a:t>
            </a:r>
          </a:p>
          <a:p>
            <a:r>
              <a:rPr lang="en-US" dirty="0" smtClean="0"/>
              <a:t>– holes, </a:t>
            </a:r>
            <a:r>
              <a:rPr lang="en-US" dirty="0" err="1" smtClean="0"/>
              <a:t>delaminations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voids – damage, </a:t>
            </a:r>
            <a:r>
              <a:rPr lang="en-US" dirty="0" err="1" smtClean="0"/>
              <a:t>debonds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– resin-rich,-poor areas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Transmission Mode</a:t>
            </a:r>
            <a:endParaRPr lang="en-US" dirty="0"/>
          </a:p>
        </p:txBody>
      </p:sp>
      <p:sp>
        <p:nvSpPr>
          <p:cNvPr id="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6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Detector</a:t>
            </a:r>
          </a:p>
          <a:p>
            <a:pPr lvl="6">
              <a:buNone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lvl="6">
              <a:buNone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lvl="6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part</a:t>
            </a:r>
          </a:p>
          <a:p>
            <a:pPr lvl="6">
              <a:buNone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lvl="6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                    </a:t>
            </a:r>
          </a:p>
          <a:p>
            <a:pPr lvl="6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emitter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752600"/>
            <a:ext cx="45720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8" idx="0"/>
          </p:cNvCxnSpPr>
          <p:nvPr/>
        </p:nvCxnSpPr>
        <p:spPr>
          <a:xfrm rot="5400000">
            <a:off x="4762897" y="3619103"/>
            <a:ext cx="1447800" cy="794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38600" y="3352800"/>
            <a:ext cx="3200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4343400"/>
            <a:ext cx="4572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590800"/>
            <a:ext cx="2606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emitter detector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Reflected (pulse-echo) Transmission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Reflected (pulse-echo)Transmission Mode emitter         </a:t>
            </a:r>
            <a:r>
              <a:rPr lang="en-US" dirty="0" err="1" smtClean="0">
                <a:solidFill>
                  <a:srgbClr val="FF0000"/>
                </a:solidFill>
              </a:rPr>
              <a:t>Emitter</a:t>
            </a:r>
            <a:r>
              <a:rPr lang="en-US" dirty="0" smtClean="0">
                <a:solidFill>
                  <a:srgbClr val="FF0000"/>
                </a:solidFill>
              </a:rPr>
              <a:t> – Dete</a:t>
            </a:r>
            <a:r>
              <a:rPr lang="en-US" b="1" dirty="0" smtClean="0">
                <a:solidFill>
                  <a:srgbClr val="FF0000"/>
                </a:solidFill>
              </a:rPr>
              <a:t>ctor  - </a:t>
            </a:r>
            <a:r>
              <a:rPr lang="en-US" dirty="0" err="1" smtClean="0">
                <a:solidFill>
                  <a:srgbClr val="FF0000"/>
                </a:solidFill>
              </a:rPr>
              <a:t>Transreciver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</a:t>
            </a:r>
          </a:p>
          <a:p>
            <a:pPr>
              <a:buNone/>
            </a:pPr>
            <a:r>
              <a:rPr lang="en-US" dirty="0" smtClean="0"/>
              <a:t>                  Emitter/Detector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 Reflector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5791200"/>
            <a:ext cx="60198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2895600"/>
            <a:ext cx="4572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6200" y="4648200"/>
            <a:ext cx="3200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4496594" y="4877594"/>
            <a:ext cx="1752600" cy="746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572000" y="4876800"/>
            <a:ext cx="1752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69307" y="3940314"/>
            <a:ext cx="1345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part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346</TotalTime>
  <Words>1487</Words>
  <Application>Microsoft Office PowerPoint</Application>
  <PresentationFormat>On-screen Show (4:3)</PresentationFormat>
  <Paragraphs>304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Trek</vt:lpstr>
      <vt:lpstr>Non-Destructive Testing (NDT)</vt:lpstr>
      <vt:lpstr>Modern techniques in NDT</vt:lpstr>
      <vt:lpstr>What is non destructive testing                       NDT  equipments  for spection/testing </vt:lpstr>
      <vt:lpstr>What is visual inspection/testing in ndt</vt:lpstr>
      <vt:lpstr>Equipments  for  visual  inspection</vt:lpstr>
      <vt:lpstr>Borescope</vt:lpstr>
      <vt:lpstr>ULTRASONIC  TESTING / INSPECTION</vt:lpstr>
      <vt:lpstr>Through Transmission Mode</vt:lpstr>
      <vt:lpstr>Reflected (pulse-echo) Transmission Mode</vt:lpstr>
      <vt:lpstr>A-scan</vt:lpstr>
      <vt:lpstr>A-scan   (single pulse - ice pick)</vt:lpstr>
      <vt:lpstr>B-scan    (cross section)</vt:lpstr>
      <vt:lpstr>Ultrasonic Test Equipment C-scan</vt:lpstr>
      <vt:lpstr>Slide 14</vt:lpstr>
      <vt:lpstr>C-scan   (defect location map)</vt:lpstr>
      <vt:lpstr>C scan</vt:lpstr>
      <vt:lpstr>Slide 17</vt:lpstr>
      <vt:lpstr>D-scan   (defect depth map) </vt:lpstr>
      <vt:lpstr>D-scan</vt:lpstr>
      <vt:lpstr>D-scan    (defect depth map)</vt:lpstr>
      <vt:lpstr>Slide 21</vt:lpstr>
      <vt:lpstr>D-scan of Test Block</vt:lpstr>
      <vt:lpstr>Slide 23</vt:lpstr>
      <vt:lpstr>X-ray Technique</vt:lpstr>
      <vt:lpstr>Micro focus  X-ray Technique</vt:lpstr>
      <vt:lpstr> Instrument  for Microfocus X-ray </vt:lpstr>
      <vt:lpstr>Real Time X-ray Technique</vt:lpstr>
      <vt:lpstr>28 X-ray Images </vt:lpstr>
      <vt:lpstr>X-ray Images</vt:lpstr>
      <vt:lpstr>CT Scan</vt:lpstr>
      <vt:lpstr>C t scanner</vt:lpstr>
      <vt:lpstr>C t scan image</vt:lpstr>
      <vt:lpstr>Aquastic  technique</vt:lpstr>
      <vt:lpstr>Thermographic   image</vt:lpstr>
      <vt:lpstr>Acoustic Emission Principle</vt:lpstr>
      <vt:lpstr>Slide 36</vt:lpstr>
      <vt:lpstr>Acoustic emmission set up</vt:lpstr>
      <vt:lpstr>Thermographic  Principle</vt:lpstr>
      <vt:lpstr>Slide 39</vt:lpstr>
      <vt:lpstr>RollerFORM</vt:lpstr>
      <vt:lpstr>Weld Inspection Solutions</vt:lpstr>
      <vt:lpstr>Advanced NDT Solutions </vt:lpstr>
      <vt:lpstr>Slide 43</vt:lpstr>
      <vt:lpstr>Slide 44</vt:lpstr>
      <vt:lpstr>Slide 45</vt:lpstr>
      <vt:lpstr>Acoustic Emission Advantages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Non-Destructive Testing (NDT)</dc:title>
  <dc:creator>inbaa</dc:creator>
  <cp:lastModifiedBy>inbaa</cp:lastModifiedBy>
  <cp:revision>43</cp:revision>
  <dcterms:created xsi:type="dcterms:W3CDTF">2015-03-05T23:52:23Z</dcterms:created>
  <dcterms:modified xsi:type="dcterms:W3CDTF">2015-03-09T14:19:17Z</dcterms:modified>
</cp:coreProperties>
</file>